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793" r:id="rId2"/>
    <p:sldId id="803" r:id="rId3"/>
    <p:sldId id="801" r:id="rId4"/>
    <p:sldId id="794" r:id="rId5"/>
    <p:sldId id="800" r:id="rId6"/>
    <p:sldId id="799" r:id="rId7"/>
    <p:sldId id="798" r:id="rId8"/>
    <p:sldId id="797" r:id="rId9"/>
    <p:sldId id="796" r:id="rId10"/>
    <p:sldId id="795" r:id="rId11"/>
    <p:sldId id="80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5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2F5B537-C7B6-4586-B085-3494EDBC5ABB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5522B0C3-106C-4DF5-A0BC-F721F342A0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2B6F4-14BF-4869-9EEB-FC0CE6C1626F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4522E-FADC-407E-A6DD-04BB6F4649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DD435-06FE-403D-AC66-C229082172B3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2211C-6B54-4F55-94CC-6A4046B4EE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0DB5C-A4AB-4AE4-8904-3572A9C95A3E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46C29-5C96-43F6-B25B-4D973E160A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FFB3E-CA2A-4A72-B409-7726A515530B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AA01C-7BAA-4F7E-9835-A1EB6D6BD9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1A422-2512-4350-8BAF-5CD46D9463CA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F4AF2-4C30-44B0-9909-6C63177CB7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0AF60-808F-4F09-BA8B-C61EB23E4A71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917CC-DF3B-43A1-BFA0-A659DB78D9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E7BB4-A8C6-4DEF-BCD4-FB132DA57097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F0111-25E5-44F5-A7F5-394D38DD41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174EF-6C7A-4BD8-8422-B047DF8EF124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48733-FA6C-4BC8-8A03-BFDBE66D3A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F7D6-FD9F-4564-B98C-BC9C45239332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13C1F-E1D1-4292-A5BE-98624C7CBB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077B6-3DDA-4099-A266-638D7DFD0CB0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B00C2-860E-4B2E-B18C-A8110D06A6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0FAED-2CA7-4D06-9E83-2CA49DC2101E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002B5-3D01-4844-AAEB-C794558B49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C9634DEA-D77A-4367-B4D0-87E01B120014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19819972-260E-412B-BF20-58432253D2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5913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72640" y="3787549"/>
            <a:ext cx="7210471" cy="364715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>
              <a:defRPr/>
            </a:pPr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>
              <a:defRPr/>
            </a:pPr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>
              <a:defRPr/>
            </a:pPr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«Правовые основы поощрения работников»</a:t>
            </a:r>
          </a:p>
          <a:p>
            <a:pPr algn="r">
              <a:defRPr/>
            </a:pPr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>
              <a:defRPr/>
            </a:pPr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>
              <a:defRPr/>
            </a:pPr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   </a:t>
            </a:r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>
              <a:defRPr/>
            </a:pPr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>
              <a:defRPr/>
            </a:pPr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550" y="5995988"/>
            <a:ext cx="8816975" cy="229293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2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                                Кафедра трудового права</a:t>
            </a:r>
            <a:endParaRPr lang="ru-RU" altLang="ru-RU" sz="2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>
              <a:defRPr/>
            </a:pPr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>
              <a:defRPr/>
            </a:pPr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>
              <a:defRPr/>
            </a:pPr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>
              <a:defRPr/>
            </a:pPr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>
              <a:defRPr/>
            </a:pPr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251" y="808038"/>
            <a:ext cx="7886700" cy="941388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Значение дисциплины для практической работы юриста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3250" y="1949450"/>
            <a:ext cx="7886700" cy="4351338"/>
          </a:xfrm>
        </p:spPr>
        <p:txBody>
          <a:bodyPr rtlCol="0">
            <a:normAutofit fontScale="85000" lnSpcReduction="20000"/>
          </a:bodyPr>
          <a:lstStyle/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Возможность грамотно толковать и применять поощрительные нормы трудового права и смежных с ним отраслей права в конкретных практических ситуациях; 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Умение определять подлежащие </a:t>
            </a:r>
            <a:r>
              <a:rPr lang="ru-RU" dirty="0"/>
              <a:t>применению </a:t>
            </a:r>
            <a:r>
              <a:rPr lang="ru-RU" dirty="0" smtClean="0"/>
              <a:t>нормы права в спорных ситуациях, сложившихся по вопросам поощрения работников; 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Получение навыков правильной квалификации</a:t>
            </a:r>
            <a:r>
              <a:rPr lang="ru-RU" dirty="0"/>
              <a:t> </a:t>
            </a:r>
            <a:r>
              <a:rPr lang="ru-RU" dirty="0" smtClean="0"/>
              <a:t>фактов, событий </a:t>
            </a:r>
            <a:r>
              <a:rPr lang="ru-RU" dirty="0"/>
              <a:t>и </a:t>
            </a:r>
            <a:r>
              <a:rPr lang="ru-RU" dirty="0" smtClean="0"/>
              <a:t>обстоятельств, влияющих </a:t>
            </a:r>
            <a:r>
              <a:rPr lang="ru-RU" dirty="0"/>
              <a:t>на </a:t>
            </a:r>
            <a:r>
              <a:rPr lang="ru-RU" dirty="0" smtClean="0"/>
              <a:t>решение вопросов </a:t>
            </a:r>
            <a:r>
              <a:rPr lang="ru-RU" dirty="0"/>
              <a:t>в </a:t>
            </a:r>
            <a:r>
              <a:rPr lang="ru-RU" dirty="0" smtClean="0"/>
              <a:t>поощрительных правоотношениях сторон трудового договора.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Выявление пробелов </a:t>
            </a:r>
            <a:r>
              <a:rPr lang="ru-RU" dirty="0"/>
              <a:t>и </a:t>
            </a:r>
            <a:r>
              <a:rPr lang="ru-RU" dirty="0" smtClean="0"/>
              <a:t>коллизий </a:t>
            </a:r>
            <a:r>
              <a:rPr lang="ru-RU" dirty="0"/>
              <a:t>действующего поощрительного законодательства в сфере </a:t>
            </a:r>
            <a:r>
              <a:rPr lang="ru-RU" dirty="0" smtClean="0"/>
              <a:t>социально-трудовых отношений </a:t>
            </a:r>
            <a:r>
              <a:rPr lang="ru-RU" dirty="0"/>
              <a:t>и </a:t>
            </a:r>
            <a:r>
              <a:rPr lang="ru-RU" smtClean="0"/>
              <a:t>определение способов </a:t>
            </a:r>
            <a:r>
              <a:rPr lang="ru-RU" dirty="0"/>
              <a:t>их преодоления и </a:t>
            </a:r>
            <a:r>
              <a:rPr lang="ru-RU" dirty="0" smtClean="0"/>
              <a:t>устранения.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88" y="379413"/>
            <a:ext cx="3748087" cy="317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188" y="379413"/>
            <a:ext cx="0" cy="6151562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188" y="6500813"/>
            <a:ext cx="8378825" cy="30162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013" y="385763"/>
            <a:ext cx="0" cy="6176962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80025" y="379413"/>
            <a:ext cx="3455988" cy="6350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6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7825" y="95250"/>
            <a:ext cx="9525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5913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63750" y="4443413"/>
            <a:ext cx="7289800" cy="70802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4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  <a:endParaRPr lang="ru-RU" altLang="ru-RU" sz="4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679269" y="792456"/>
            <a:ext cx="7909900" cy="5573509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Впервые на уровне самостоятельной учебной </a:t>
            </a:r>
            <a:r>
              <a:rPr lang="ru-RU" dirty="0"/>
              <a:t>дисциплины </a:t>
            </a:r>
            <a:r>
              <a:rPr lang="ru-RU" dirty="0" smtClean="0"/>
              <a:t>предоставляется возможность освоить один из особо актуальных, проблемных и дискуссионных вопросов отечественной юридической науки и правоприменительной практики, что позволит обучающимся использовать приобретенные знания, умения и </a:t>
            </a:r>
            <a:r>
              <a:rPr lang="ru-RU" dirty="0"/>
              <a:t>навыки </a:t>
            </a:r>
            <a:r>
              <a:rPr lang="ru-RU" dirty="0" smtClean="0"/>
              <a:t>в области поощрения работников в будущей профессиональной деятельности.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88" y="379413"/>
            <a:ext cx="3748087" cy="317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188" y="379413"/>
            <a:ext cx="0" cy="6151562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188" y="6530975"/>
            <a:ext cx="8378825" cy="31750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013" y="385763"/>
            <a:ext cx="0" cy="6176962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80025" y="379413"/>
            <a:ext cx="3455988" cy="6350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9" name="Рисунок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0363" y="46038"/>
            <a:ext cx="950912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7767" y="4799067"/>
            <a:ext cx="2061754" cy="1649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831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756031" y="610599"/>
            <a:ext cx="7886700" cy="941387"/>
          </a:xfrm>
        </p:spPr>
        <p:txBody>
          <a:bodyPr/>
          <a:lstStyle/>
          <a:p>
            <a:pPr algn="ctr"/>
            <a:r>
              <a:rPr lang="ru-RU" dirty="0" smtClean="0"/>
              <a:t>Цель изучения дисциплины 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543753" y="1421017"/>
            <a:ext cx="8005695" cy="4728754"/>
          </a:xfrm>
        </p:spPr>
        <p:txBody>
          <a:bodyPr/>
          <a:lstStyle/>
          <a:p>
            <a:pPr algn="just"/>
            <a:r>
              <a:rPr lang="ru-RU" sz="2100" dirty="0" smtClean="0"/>
              <a:t>формирование </a:t>
            </a:r>
            <a:r>
              <a:rPr lang="ru-RU" sz="2100" dirty="0"/>
              <a:t>у обучающихся научно-практических знаний по вопросам правового регулирования поощрения в сфере применения личного несамостоятельного труда граждан на основании трудового договора; </a:t>
            </a:r>
            <a:endParaRPr lang="ru-RU" sz="2100" dirty="0" smtClean="0"/>
          </a:p>
          <a:p>
            <a:pPr algn="just"/>
            <a:r>
              <a:rPr lang="ru-RU" sz="2100" dirty="0" smtClean="0"/>
              <a:t>изучение юридической категории «поощрение»; </a:t>
            </a:r>
          </a:p>
          <a:p>
            <a:pPr algn="just"/>
            <a:r>
              <a:rPr lang="ru-RU" sz="2100" dirty="0" smtClean="0"/>
              <a:t>уяснение </a:t>
            </a:r>
            <a:r>
              <a:rPr lang="ru-RU" sz="2100" dirty="0"/>
              <a:t>правовой природы, понятия, принципов, основания, классификации, видов и порядка поощрения работников</a:t>
            </a:r>
            <a:r>
              <a:rPr lang="ru-RU" sz="2100" dirty="0" smtClean="0"/>
              <a:t>;</a:t>
            </a:r>
          </a:p>
          <a:p>
            <a:pPr algn="just"/>
            <a:r>
              <a:rPr lang="ru-RU" sz="2100" dirty="0" smtClean="0"/>
              <a:t>приобретение </a:t>
            </a:r>
            <a:r>
              <a:rPr lang="ru-RU" sz="2100" dirty="0"/>
              <a:t>умений и профессиональных навыков: экспертного анализа поощрительных норм трудового и смежных с ним отраслей права, соглашений о труде, материалов правосудия по трудовым делам; создания поощрительных локальных нормативных правовых </a:t>
            </a:r>
            <a:r>
              <a:rPr lang="ru-RU" sz="2100" dirty="0" smtClean="0"/>
              <a:t>актов и локальных нормативных актов, содержащих поощрительные нормы трудового права; </a:t>
            </a:r>
            <a:r>
              <a:rPr lang="ru-RU" sz="2100" dirty="0"/>
              <a:t>составления документов кадрового поощрительного делопроизводства, а также документов по защите трудовых прав в процессе надзорной и судебной деятельности. </a:t>
            </a:r>
            <a:endParaRPr lang="ru-RU" sz="2100" dirty="0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88" y="379413"/>
            <a:ext cx="3748087" cy="317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188" y="379413"/>
            <a:ext cx="0" cy="6151562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188" y="6530975"/>
            <a:ext cx="8378825" cy="31750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013" y="385763"/>
            <a:ext cx="0" cy="6176962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80025" y="379413"/>
            <a:ext cx="3455988" cy="6350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9" name="Рисунок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0363" y="46038"/>
            <a:ext cx="950912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720725" y="1128713"/>
            <a:ext cx="7886700" cy="941387"/>
          </a:xfrm>
        </p:spPr>
        <p:txBody>
          <a:bodyPr/>
          <a:lstStyle/>
          <a:p>
            <a:pPr algn="ctr"/>
            <a:r>
              <a:rPr lang="ru-RU" dirty="0" smtClean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725" y="2070100"/>
            <a:ext cx="7886700" cy="4351338"/>
          </a:xfrm>
        </p:spPr>
        <p:txBody>
          <a:bodyPr rtlCol="0">
            <a:normAutofit fontScale="625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освоение </a:t>
            </a: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понятия, юридической природы, значения и места поощрения в правовом регулировании трудовых отношений;</a:t>
            </a:r>
            <a:endParaRPr lang="ru-RU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основания 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условий поощрения работников;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уяснение 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видов мер 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поощрения работников;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рассмотрение наград как особого вида поощрения </a:t>
            </a: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процессе трудовой деятельности;</a:t>
            </a:r>
            <a:endParaRPr lang="ru-RU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порядка (процедуры) 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поощрения </a:t>
            </a: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работников и правил 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оформления кадровых документов</a:t>
            </a: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роведение анализа поощрительных норм трудового права и смежных с ним отраслей права 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формулирование </a:t>
            </a: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предложений по их совершенствованию;  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обучающихся навыков научного познания и научно-исследовательской деятельности в области социально-трудовых </a:t>
            </a: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отношений.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88" y="379413"/>
            <a:ext cx="3748087" cy="317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188" y="379413"/>
            <a:ext cx="0" cy="6151562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188" y="6530975"/>
            <a:ext cx="8378825" cy="31750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013" y="385763"/>
            <a:ext cx="0" cy="6176962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80025" y="379413"/>
            <a:ext cx="3455988" cy="6350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2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363" y="492125"/>
            <a:ext cx="1531937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Рисунок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6400" y="158750"/>
            <a:ext cx="9525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720725" y="1128713"/>
            <a:ext cx="7886700" cy="941387"/>
          </a:xfrm>
        </p:spPr>
        <p:txBody>
          <a:bodyPr/>
          <a:lstStyle/>
          <a:p>
            <a:pPr algn="ctr"/>
            <a:r>
              <a:rPr lang="ru-RU" sz="3600" smtClean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3251" y="1887357"/>
            <a:ext cx="7886700" cy="4351338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endParaRPr lang="ru-RU" sz="3200" dirty="0" smtClean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ru-RU" sz="3200" dirty="0" smtClean="0"/>
              <a:t>Обучающиеся по </a:t>
            </a:r>
            <a:r>
              <a:rPr lang="ru-RU" sz="3200" dirty="0"/>
              <a:t>направлению подготовки 40.03.01 </a:t>
            </a:r>
            <a:r>
              <a:rPr lang="ru-RU" sz="3200" dirty="0" smtClean="0"/>
              <a:t>Юриспруденция.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ru-RU" sz="3200" dirty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sz="3200" dirty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88" y="379413"/>
            <a:ext cx="3748087" cy="317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188" y="379413"/>
            <a:ext cx="0" cy="6151562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188" y="6530975"/>
            <a:ext cx="8378825" cy="31750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013" y="385763"/>
            <a:ext cx="0" cy="6176962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80025" y="379413"/>
            <a:ext cx="3455988" cy="6350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6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7825" y="88900"/>
            <a:ext cx="9525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7775" y="3474244"/>
            <a:ext cx="2957649" cy="295764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4561" y="903242"/>
            <a:ext cx="7886700" cy="9413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Что изучается в ходе освоения дисциплины?</a:t>
            </a:r>
            <a:endParaRPr lang="ru-RU" dirty="0"/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548640" y="1868713"/>
            <a:ext cx="8045993" cy="4497253"/>
          </a:xfrm>
        </p:spPr>
        <p:txBody>
          <a:bodyPr/>
          <a:lstStyle/>
          <a:p>
            <a:pPr algn="just"/>
            <a:r>
              <a:rPr lang="ru-RU" sz="1800" dirty="0" smtClean="0"/>
              <a:t>Общетеоретические положения о правовом поощрении (понятие, сущность, основание и принципы).</a:t>
            </a:r>
          </a:p>
          <a:p>
            <a:pPr algn="just"/>
            <a:r>
              <a:rPr lang="ru-RU" sz="1800" dirty="0" smtClean="0"/>
              <a:t>Основы </a:t>
            </a:r>
            <a:r>
              <a:rPr lang="ru-RU" sz="1800" dirty="0" err="1" smtClean="0"/>
              <a:t>трудо</a:t>
            </a:r>
            <a:r>
              <a:rPr lang="ru-RU" sz="1800" dirty="0" smtClean="0"/>
              <a:t>-правовой теории о понятии, признаках и принципах поощрения работников.</a:t>
            </a:r>
          </a:p>
          <a:p>
            <a:pPr algn="just"/>
            <a:r>
              <a:rPr lang="ru-RU" sz="1800" dirty="0" smtClean="0"/>
              <a:t>Поощрение как эффективный правовой метод регулирования трудовых отношений.</a:t>
            </a:r>
          </a:p>
          <a:p>
            <a:pPr algn="just"/>
            <a:r>
              <a:rPr lang="ru-RU" sz="1800" dirty="0" smtClean="0"/>
              <a:t>Основания и условия поощрения работников: понятие, признаки, виды.</a:t>
            </a:r>
          </a:p>
          <a:p>
            <a:pPr algn="just"/>
            <a:r>
              <a:rPr lang="ru-RU" sz="1800" dirty="0" smtClean="0"/>
              <a:t>Правовая категория заслуги как основания для поощрения работников.</a:t>
            </a:r>
          </a:p>
          <a:p>
            <a:pPr algn="just"/>
            <a:r>
              <a:rPr lang="ru-RU" sz="1800" dirty="0" smtClean="0"/>
              <a:t>Понятие и содержание системы мер поощрения работников.</a:t>
            </a:r>
          </a:p>
          <a:p>
            <a:pPr algn="just"/>
            <a:r>
              <a:rPr lang="ru-RU" sz="1800" dirty="0" smtClean="0"/>
              <a:t>Классификация и виды мер поощрения работников.</a:t>
            </a:r>
          </a:p>
          <a:p>
            <a:pPr algn="just"/>
            <a:r>
              <a:rPr lang="ru-RU" sz="1800" dirty="0" smtClean="0"/>
              <a:t>Награды как особый вид поощрения работников: понятие, сущность, виды, источники правового регулирования, основание применения.</a:t>
            </a:r>
          </a:p>
          <a:p>
            <a:pPr algn="just"/>
            <a:r>
              <a:rPr lang="ru-RU" sz="1800" dirty="0" smtClean="0"/>
              <a:t>Порядок предоставления мер поощрения работникам и правила оформления кадровых документов.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88" y="379413"/>
            <a:ext cx="3748087" cy="317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188" y="379413"/>
            <a:ext cx="0" cy="6151562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188" y="6530975"/>
            <a:ext cx="8378825" cy="31750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013" y="385763"/>
            <a:ext cx="0" cy="6176962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80025" y="379413"/>
            <a:ext cx="3455988" cy="6350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41" name="Рисунок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7825" y="88900"/>
            <a:ext cx="9525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720725" y="1128713"/>
            <a:ext cx="7886700" cy="941387"/>
          </a:xfrm>
        </p:spPr>
        <p:txBody>
          <a:bodyPr/>
          <a:lstStyle/>
          <a:p>
            <a:r>
              <a:rPr lang="ru-RU" dirty="0" smtClean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725" y="2295525"/>
            <a:ext cx="7886700" cy="43513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600" dirty="0"/>
              <a:t>Тема 1. Понятие, значение и правовая природа поощрения по российскому трудовому праву.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600" dirty="0"/>
              <a:t>Тема 2. Основания и условия поощрения работников.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600" dirty="0"/>
              <a:t>Тема 3. Система мер поощрения работников.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600" dirty="0"/>
              <a:t>Тема 4. Награды как особый вид поощрения работников.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600" dirty="0"/>
              <a:t>Тема 5. Порядок предоставления мер поощрения и правила оформления кадровых документов. </a:t>
            </a:r>
          </a:p>
        </p:txBody>
      </p:sp>
      <p:pic>
        <p:nvPicPr>
          <p:cNvPr id="19459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5" y="0"/>
            <a:ext cx="1087438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188" y="379413"/>
            <a:ext cx="3748087" cy="317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188" y="379413"/>
            <a:ext cx="0" cy="6151562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188" y="6530975"/>
            <a:ext cx="8378825" cy="31750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013" y="385763"/>
            <a:ext cx="0" cy="6176962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80025" y="379413"/>
            <a:ext cx="3455988" cy="6350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720725" y="979488"/>
            <a:ext cx="7886700" cy="941387"/>
          </a:xfrm>
        </p:spPr>
        <p:txBody>
          <a:bodyPr/>
          <a:lstStyle/>
          <a:p>
            <a:pPr algn="ctr"/>
            <a:r>
              <a:rPr lang="ru-RU" dirty="0" smtClean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725" y="1990158"/>
            <a:ext cx="7886700" cy="4351338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Теоретические опросы.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Решение </a:t>
            </a:r>
            <a:r>
              <a:rPr lang="ru-RU" dirty="0" err="1" smtClean="0"/>
              <a:t>практикоориентированных</a:t>
            </a:r>
            <a:r>
              <a:rPr lang="ru-RU" dirty="0" smtClean="0"/>
              <a:t> задач.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Изучение правоприменительной практики, в том числе судебной.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Подготовка процессуальных документов.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Круглые столы. Обсуждение проблемных научно-практических вопросов. Формулирование предложений по совершенствованию норм права, регламентирующих поощрение работников.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Подготовка докладов.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88" y="379413"/>
            <a:ext cx="3748087" cy="317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188" y="379413"/>
            <a:ext cx="0" cy="6151562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188" y="6530975"/>
            <a:ext cx="8378825" cy="31750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013" y="385763"/>
            <a:ext cx="0" cy="6176962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80025" y="379413"/>
            <a:ext cx="3455988" cy="6350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8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2584" y="5519819"/>
            <a:ext cx="1104841" cy="82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Рисунок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87825" y="163513"/>
            <a:ext cx="9525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725" y="1128713"/>
            <a:ext cx="7886700" cy="9413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Значение дисциплины для дальнейшего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725" y="2295525"/>
            <a:ext cx="7886700" cy="4351338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Основные положения дисциплины могут быть использованы в </a:t>
            </a:r>
            <a:r>
              <a:rPr lang="ru-RU" dirty="0" smtClean="0"/>
              <a:t>дальнейшем при </a:t>
            </a:r>
            <a:r>
              <a:rPr lang="ru-RU" dirty="0"/>
              <a:t>изучении следующих дисциплин</a:t>
            </a:r>
            <a:r>
              <a:rPr lang="ru-RU" dirty="0" smtClean="0"/>
              <a:t>: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Административное </a:t>
            </a:r>
            <a:r>
              <a:rPr lang="ru-RU" dirty="0"/>
              <a:t>право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Предпринимательское право                      </a:t>
            </a:r>
            <a:endParaRPr lang="ru-RU" dirty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Право </a:t>
            </a:r>
            <a:r>
              <a:rPr lang="ru-RU" dirty="0"/>
              <a:t>социального обеспечения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Проблемы </a:t>
            </a:r>
            <a:r>
              <a:rPr lang="ru-RU" dirty="0"/>
              <a:t>теории государства и права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  <p:pic>
        <p:nvPicPr>
          <p:cNvPr id="21507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5" y="0"/>
            <a:ext cx="1087438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188" y="379413"/>
            <a:ext cx="3748087" cy="317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188" y="379413"/>
            <a:ext cx="0" cy="6151562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188" y="6530975"/>
            <a:ext cx="8378825" cy="31750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013" y="385763"/>
            <a:ext cx="0" cy="6176962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80025" y="379413"/>
            <a:ext cx="3455988" cy="6350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6626" y="3198813"/>
            <a:ext cx="1798105" cy="20455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2711</TotalTime>
  <Words>606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Roboto Medium</vt:lpstr>
      <vt:lpstr>Times New Roman</vt:lpstr>
      <vt:lpstr>Тема Office</vt:lpstr>
      <vt:lpstr>Презентация PowerPoint</vt:lpstr>
      <vt:lpstr>Презентация PowerPoint</vt:lpstr>
      <vt:lpstr>Цель изучения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Екатерина Типикина</cp:lastModifiedBy>
  <cp:revision>2</cp:revision>
  <dcterms:created xsi:type="dcterms:W3CDTF">2020-12-02T14:35:45Z</dcterms:created>
  <dcterms:modified xsi:type="dcterms:W3CDTF">2022-02-01T16:57:03Z</dcterms:modified>
</cp:coreProperties>
</file>